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951" r:id="rId2"/>
  </p:sldMasterIdLst>
  <p:notesMasterIdLst>
    <p:notesMasterId r:id="rId15"/>
  </p:notesMasterIdLst>
  <p:handoutMasterIdLst>
    <p:handoutMasterId r:id="rId16"/>
  </p:handoutMasterIdLst>
  <p:sldIdLst>
    <p:sldId id="717" r:id="rId3"/>
    <p:sldId id="708" r:id="rId4"/>
    <p:sldId id="295" r:id="rId5"/>
    <p:sldId id="710" r:id="rId6"/>
    <p:sldId id="709" r:id="rId7"/>
    <p:sldId id="711" r:id="rId8"/>
    <p:sldId id="715" r:id="rId9"/>
    <p:sldId id="712" r:id="rId10"/>
    <p:sldId id="714" r:id="rId11"/>
    <p:sldId id="716" r:id="rId12"/>
    <p:sldId id="705" r:id="rId13"/>
    <p:sldId id="707" r:id="rId14"/>
  </p:sldIdLst>
  <p:sldSz cx="9144000" cy="5143500" type="screen16x9"/>
  <p:notesSz cx="6858000" cy="9144000"/>
  <p:defaultTextStyle>
    <a:defPPr>
      <a:defRPr lang="es-E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Geneva" charset="0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Geneva" charset="0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Geneva" charset="0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Geneva" charset="0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Geneva" charset="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Geneva" charset="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Geneva" charset="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Geneva" charset="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Geneva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00"/>
    <a:srgbClr val="475606"/>
    <a:srgbClr val="000000"/>
    <a:srgbClr val="40A71F"/>
    <a:srgbClr val="475648"/>
    <a:srgbClr val="A61E45"/>
    <a:srgbClr val="354C7C"/>
    <a:srgbClr val="646165"/>
    <a:srgbClr val="5F416A"/>
    <a:srgbClr val="8017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78" autoAdjust="0"/>
    <p:restoredTop sz="94249" autoAdjust="0"/>
  </p:normalViewPr>
  <p:slideViewPr>
    <p:cSldViewPr snapToGrid="0" snapToObjects="1">
      <p:cViewPr varScale="1">
        <p:scale>
          <a:sx n="86" d="100"/>
          <a:sy n="86" d="100"/>
        </p:scale>
        <p:origin x="108" y="113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Geneva" charset="0"/>
              </a:defRPr>
            </a:lvl1pPr>
          </a:lstStyle>
          <a:p>
            <a:pPr>
              <a:defRPr/>
            </a:pPr>
            <a:fld id="{50F536A7-1D6D-3547-AD84-388D848D6334}" type="datetimeFigureOut">
              <a:rPr lang="es-ES" altLang="es-ES_tradnl"/>
              <a:pPr>
                <a:defRPr/>
              </a:pPr>
              <a:t>28/05/2020</a:t>
            </a:fld>
            <a:endParaRPr lang="es-ES" alt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Geneva" charset="0"/>
              </a:defRPr>
            </a:lvl1pPr>
          </a:lstStyle>
          <a:p>
            <a:pPr>
              <a:defRPr/>
            </a:pPr>
            <a:fld id="{EC7B050A-BF7F-5645-8BE6-6B6FC1D89F0E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Geneva" charset="0"/>
              </a:defRPr>
            </a:lvl1pPr>
          </a:lstStyle>
          <a:p>
            <a:pPr>
              <a:defRPr/>
            </a:pPr>
            <a:fld id="{343DE8A6-5218-D442-AEAF-C51BD02A0768}" type="datetimeFigureOut">
              <a:rPr lang="es-ES" altLang="es-ES_tradnl"/>
              <a:pPr>
                <a:defRPr/>
              </a:pPr>
              <a:t>28/05/2020</a:t>
            </a:fld>
            <a:endParaRPr lang="es-ES" alt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ES_tradnl" noProof="0"/>
              <a:t>Haga clic para modificar el estilo de texto del patrón</a:t>
            </a:r>
          </a:p>
          <a:p>
            <a:pPr lvl="1"/>
            <a:r>
              <a:rPr lang="es-ES_tradnl" altLang="es-ES_tradnl" noProof="0"/>
              <a:t>Segundo nivel</a:t>
            </a:r>
          </a:p>
          <a:p>
            <a:pPr lvl="2"/>
            <a:r>
              <a:rPr lang="es-ES_tradnl" altLang="es-ES_tradnl" noProof="0"/>
              <a:t>Tercer nivel</a:t>
            </a:r>
          </a:p>
          <a:p>
            <a:pPr lvl="3"/>
            <a:r>
              <a:rPr lang="es-ES_tradnl" altLang="es-ES_tradnl" noProof="0"/>
              <a:t>Cuarto nivel</a:t>
            </a:r>
          </a:p>
          <a:p>
            <a:pPr lvl="4"/>
            <a:r>
              <a:rPr lang="es-ES_tradnl" altLang="es-ES_tradnl" noProof="0"/>
              <a:t>Quinto nivel</a:t>
            </a:r>
            <a:endParaRPr lang="es-ES" altLang="es-ES_tradnl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Geneva" charset="0"/>
              </a:defRPr>
            </a:lvl1pPr>
          </a:lstStyle>
          <a:p>
            <a:pPr>
              <a:defRPr/>
            </a:pPr>
            <a:fld id="{DFDD9A9E-5DE0-6342-B6F9-F4DBC2772715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DD9A9E-5DE0-6342-B6F9-F4DBC2772715}" type="slidenum">
              <a:rPr lang="es-ES" altLang="es-ES_tradnl" smtClean="0"/>
              <a:pPr>
                <a:defRPr/>
              </a:pPr>
              <a:t>2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1892778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DD9A9E-5DE0-6342-B6F9-F4DBC2772715}" type="slidenum">
              <a:rPr lang="es-ES" altLang="es-ES_tradnl" smtClean="0"/>
              <a:pPr>
                <a:defRPr/>
              </a:pPr>
              <a:t>3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3508616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DD9A9E-5DE0-6342-B6F9-F4DBC2772715}" type="slidenum">
              <a:rPr lang="es-ES" altLang="es-ES_tradnl" smtClean="0"/>
              <a:pPr>
                <a:defRPr/>
              </a:pPr>
              <a:t>4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2392135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DD9A9E-5DE0-6342-B6F9-F4DBC2772715}" type="slidenum">
              <a:rPr lang="es-ES" altLang="es-ES_tradnl" smtClean="0"/>
              <a:pPr>
                <a:defRPr/>
              </a:pPr>
              <a:t>5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2691363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DD9A9E-5DE0-6342-B6F9-F4DBC2772715}" type="slidenum">
              <a:rPr lang="es-ES" altLang="es-ES_tradnl" smtClean="0"/>
              <a:pPr>
                <a:defRPr/>
              </a:pPr>
              <a:t>6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3214490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DD9A9E-5DE0-6342-B6F9-F4DBC2772715}" type="slidenum">
              <a:rPr lang="es-ES" altLang="es-ES_tradnl" smtClean="0"/>
              <a:pPr>
                <a:defRPr/>
              </a:pPr>
              <a:t>8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41597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DD9A9E-5DE0-6342-B6F9-F4DBC2772715}" type="slidenum">
              <a:rPr lang="es-ES" altLang="es-ES_tradnl" smtClean="0"/>
              <a:pPr>
                <a:defRPr/>
              </a:pPr>
              <a:t>10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619218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 descr="Portada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0" y="746125"/>
            <a:ext cx="1368425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82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 descr="Cierr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864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iss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494935"/>
            <a:ext cx="3043753" cy="1976487"/>
          </a:xfrm>
        </p:spPr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087504" y="1494935"/>
            <a:ext cx="3044450" cy="1976487"/>
          </a:xfrm>
        </p:spPr>
      </p:sp>
    </p:spTree>
    <p:extLst>
      <p:ext uri="{BB962C8B-B14F-4D97-AF65-F5344CB8AC3E}">
        <p14:creationId xmlns:p14="http://schemas.microsoft.com/office/powerpoint/2010/main" val="1504267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6303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GENE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 descr="Faldó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652963"/>
            <a:ext cx="91440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2371" y="102516"/>
            <a:ext cx="1524317" cy="113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arcador de número de diapositiva 5"/>
          <p:cNvSpPr>
            <a:spLocks noGrp="1"/>
          </p:cNvSpPr>
          <p:nvPr>
            <p:ph type="sldNum" sz="quarter" idx="10"/>
          </p:nvPr>
        </p:nvSpPr>
        <p:spPr>
          <a:xfrm>
            <a:off x="8502650" y="4767263"/>
            <a:ext cx="554038" cy="274637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Helvetica" charset="0"/>
              </a:defRPr>
            </a:lvl1pPr>
          </a:lstStyle>
          <a:p>
            <a:pPr>
              <a:defRPr/>
            </a:pPr>
            <a:fld id="{492A5315-FB3F-497B-8344-BEBA83FD6CF6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11"/>
          </p:nvPr>
        </p:nvSpPr>
        <p:spPr>
          <a:xfrm>
            <a:off x="493712" y="1242181"/>
            <a:ext cx="8260673" cy="3299657"/>
          </a:xfr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2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s-ES_tradnl" dirty="0"/>
              <a:t>Haga clic para modificar los estilos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EAF788A-EAEB-4693-B8E4-65D8FA147D39}"/>
              </a:ext>
            </a:extLst>
          </p:cNvPr>
          <p:cNvCxnSpPr/>
          <p:nvPr userDrawn="1"/>
        </p:nvCxnSpPr>
        <p:spPr>
          <a:xfrm>
            <a:off x="461963" y="918089"/>
            <a:ext cx="3448050" cy="0"/>
          </a:xfrm>
          <a:prstGeom prst="line">
            <a:avLst/>
          </a:prstGeom>
          <a:ln w="3175" cmpd="sng">
            <a:solidFill>
              <a:srgbClr val="646165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397669" y="194594"/>
            <a:ext cx="7024688" cy="723495"/>
          </a:xfrm>
        </p:spPr>
        <p:txBody>
          <a:bodyPr anchor="ctr"/>
          <a:lstStyle>
            <a:lvl1pPr algn="l">
              <a:defRPr sz="1800" b="1">
                <a:solidFill>
                  <a:schemeClr val="accent4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s-ES_tradnl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52292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4467678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copy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_.jpg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4545093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1" name="_.jpg"/>
          <p:cNvSpPr>
            <a:spLocks noGrp="1"/>
          </p:cNvSpPr>
          <p:nvPr>
            <p:ph type="pic" idx="13"/>
          </p:nvPr>
        </p:nvSpPr>
        <p:spPr>
          <a:xfrm>
            <a:off x="4746378" y="295974"/>
            <a:ext cx="4405356" cy="48475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147431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415672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1696283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424375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 descr="indic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3" y="349250"/>
            <a:ext cx="114458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arcador de número de diapositiva 5"/>
          <p:cNvSpPr>
            <a:spLocks noGrp="1"/>
          </p:cNvSpPr>
          <p:nvPr>
            <p:ph type="sldNum" sz="quarter" idx="10"/>
          </p:nvPr>
        </p:nvSpPr>
        <p:spPr>
          <a:xfrm>
            <a:off x="8502650" y="4767263"/>
            <a:ext cx="554038" cy="274637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Helvetica" charset="0"/>
              </a:defRPr>
            </a:lvl1pPr>
          </a:lstStyle>
          <a:p>
            <a:pPr>
              <a:defRPr/>
            </a:pPr>
            <a:fld id="{66806BEA-94E9-3F47-9CC1-711870949FC1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521785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2244751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0116701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22" name="_.jpg"/>
          <p:cNvSpPr>
            <a:spLocks noGrp="1"/>
          </p:cNvSpPr>
          <p:nvPr>
            <p:ph type="pic" sz="quarter" idx="13"/>
          </p:nvPr>
        </p:nvSpPr>
        <p:spPr>
          <a:xfrm>
            <a:off x="4570337" y="501211"/>
            <a:ext cx="3785206" cy="1377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835147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947500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225370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874668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56558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cop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quare"/>
          <p:cNvSpPr/>
          <p:nvPr/>
        </p:nvSpPr>
        <p:spPr>
          <a:xfrm>
            <a:off x="8852793" y="80767"/>
            <a:ext cx="219743" cy="21974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grpSp>
        <p:nvGrpSpPr>
          <p:cNvPr id="190" name="Group"/>
          <p:cNvGrpSpPr/>
          <p:nvPr/>
        </p:nvGrpSpPr>
        <p:grpSpPr>
          <a:xfrm>
            <a:off x="170139" y="133787"/>
            <a:ext cx="137490" cy="113702"/>
            <a:chOff x="0" y="0"/>
            <a:chExt cx="366637" cy="303205"/>
          </a:xfrm>
        </p:grpSpPr>
        <p:sp>
          <p:nvSpPr>
            <p:cNvPr id="187" name="Rectangle"/>
            <p:cNvSpPr/>
            <p:nvPr/>
          </p:nvSpPr>
          <p:spPr>
            <a:xfrm>
              <a:off x="0" y="0"/>
              <a:ext cx="366638" cy="49049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200" cap="none" spc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200"/>
            </a:p>
          </p:txBody>
        </p:sp>
        <p:sp>
          <p:nvSpPr>
            <p:cNvPr id="188" name="Rectangle"/>
            <p:cNvSpPr/>
            <p:nvPr/>
          </p:nvSpPr>
          <p:spPr>
            <a:xfrm>
              <a:off x="0" y="127078"/>
              <a:ext cx="366638" cy="49049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200" cap="none" spc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200"/>
            </a:p>
          </p:txBody>
        </p:sp>
        <p:sp>
          <p:nvSpPr>
            <p:cNvPr id="189" name="Rectangle"/>
            <p:cNvSpPr/>
            <p:nvPr/>
          </p:nvSpPr>
          <p:spPr>
            <a:xfrm>
              <a:off x="0" y="254156"/>
              <a:ext cx="366638" cy="49050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200" cap="none" spc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200"/>
            </a:p>
          </p:txBody>
        </p:sp>
      </p:grpSp>
      <p:sp>
        <p:nvSpPr>
          <p:cNvPr id="191" name="Line"/>
          <p:cNvSpPr/>
          <p:nvPr/>
        </p:nvSpPr>
        <p:spPr>
          <a:xfrm flipV="1">
            <a:off x="432995" y="80767"/>
            <a:ext cx="0" cy="219743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7564622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C2872D2-E945-C842-842B-DDFF5E8E9D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4" name="_.jpg">
            <a:extLst>
              <a:ext uri="{FF2B5EF4-FFF2-40B4-BE49-F238E27FC236}">
                <a16:creationId xmlns:a16="http://schemas.microsoft.com/office/drawing/2014/main" id="{3100B46A-4F37-934E-A234-6103A66EE4D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-20849" y="501211"/>
            <a:ext cx="9185697" cy="22274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026822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180848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_MAD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 descr="madrid_degradad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número de diapositiva 5"/>
          <p:cNvSpPr>
            <a:spLocks noGrp="1"/>
          </p:cNvSpPr>
          <p:nvPr>
            <p:ph type="sldNum" sz="quarter" idx="10"/>
          </p:nvPr>
        </p:nvSpPr>
        <p:spPr>
          <a:xfrm>
            <a:off x="8502650" y="4767263"/>
            <a:ext cx="554038" cy="274637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Helvetica" charset="0"/>
              </a:defRPr>
            </a:lvl1pPr>
          </a:lstStyle>
          <a:p>
            <a:pPr>
              <a:defRPr/>
            </a:pPr>
            <a:fld id="{D5DD3A3E-E567-504A-BCCD-DE31E7957611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7912257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215334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829839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3286933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6593794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2311234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1113234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148406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1896281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1722166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84280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_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 descr="luna_degradad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número de diapositiva 5"/>
          <p:cNvSpPr>
            <a:spLocks noGrp="1"/>
          </p:cNvSpPr>
          <p:nvPr>
            <p:ph type="sldNum" sz="quarter" idx="10"/>
          </p:nvPr>
        </p:nvSpPr>
        <p:spPr>
          <a:xfrm>
            <a:off x="8502650" y="4767263"/>
            <a:ext cx="554038" cy="274637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Helvetica" charset="0"/>
              </a:defRPr>
            </a:lvl1pPr>
          </a:lstStyle>
          <a:p>
            <a:pPr>
              <a:defRPr/>
            </a:pPr>
            <a:fld id="{0BAF3DE2-91D5-0343-8C9D-B84E2A95AD18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9121691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5430268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6771699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009387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"/>
          <p:cNvSpPr txBox="1"/>
          <p:nvPr/>
        </p:nvSpPr>
        <p:spPr>
          <a:xfrm>
            <a:off x="8938634" y="113714"/>
            <a:ext cx="38537" cy="315471"/>
          </a:xfrm>
          <a:prstGeom prst="rect">
            <a:avLst/>
          </a:prstGeom>
          <a:ln w="12700">
            <a:miter lim="400000"/>
          </a:ln>
        </p:spPr>
        <p:txBody>
          <a:bodyPr wrap="none" lIns="19050" tIns="19050" rIns="19050" bIns="19050">
            <a:spAutoFit/>
          </a:bodyPr>
          <a:lstStyle/>
          <a:p>
            <a:pPr algn="ctr">
              <a:lnSpc>
                <a:spcPct val="100000"/>
              </a:lnSpc>
              <a:defRPr cap="none" spc="0">
                <a:solidFill>
                  <a:srgbClr val="FFFFFF"/>
                </a:solidFill>
                <a:latin typeface="+mn-lt"/>
                <a:ea typeface="+mn-ea"/>
                <a:cs typeface="+mn-cs"/>
                <a:sym typeface="Lato Bold"/>
              </a:defRPr>
            </a:pPr>
            <a:endParaRPr/>
          </a:p>
        </p:txBody>
      </p:sp>
      <p:grpSp>
        <p:nvGrpSpPr>
          <p:cNvPr id="477" name="Group"/>
          <p:cNvGrpSpPr/>
          <p:nvPr/>
        </p:nvGrpSpPr>
        <p:grpSpPr>
          <a:xfrm>
            <a:off x="5854582" y="989503"/>
            <a:ext cx="2639866" cy="3395078"/>
            <a:chOff x="0" y="0"/>
            <a:chExt cx="7039641" cy="9053540"/>
          </a:xfrm>
        </p:grpSpPr>
        <p:pic>
          <p:nvPicPr>
            <p:cNvPr id="474" name="iPad Air 2 FRONT.png" descr="iPad Air 2 FRONT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039642" cy="9053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5" name="iPad Air 2 FRONTa.png" descr="iPad Air 2 FRONTa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039642" cy="9053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6" name="Rectangle"/>
            <p:cNvSpPr/>
            <p:nvPr/>
          </p:nvSpPr>
          <p:spPr>
            <a:xfrm>
              <a:off x="725671" y="813329"/>
              <a:ext cx="5547358" cy="7396176"/>
            </a:xfrm>
            <a:prstGeom prst="rect">
              <a:avLst/>
            </a:prstGeom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25400" cap="flat">
              <a:solidFill>
                <a:srgbClr val="404C55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219075">
                <a:lnSpc>
                  <a:spcPct val="100000"/>
                </a:lnSpc>
                <a:defRPr sz="3200" cap="none" spc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00"/>
            </a:p>
          </p:txBody>
        </p:sp>
      </p:grpSp>
      <p:sp>
        <p:nvSpPr>
          <p:cNvPr id="478" name="Image"/>
          <p:cNvSpPr>
            <a:spLocks noGrp="1"/>
          </p:cNvSpPr>
          <p:nvPr>
            <p:ph type="pic" sz="quarter" idx="13"/>
          </p:nvPr>
        </p:nvSpPr>
        <p:spPr>
          <a:xfrm>
            <a:off x="7344378" y="1294501"/>
            <a:ext cx="870266" cy="2773566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grpSp>
        <p:nvGrpSpPr>
          <p:cNvPr id="482" name="Group"/>
          <p:cNvGrpSpPr/>
          <p:nvPr/>
        </p:nvGrpSpPr>
        <p:grpSpPr>
          <a:xfrm>
            <a:off x="4597774" y="768962"/>
            <a:ext cx="2886551" cy="3712335"/>
            <a:chOff x="0" y="0"/>
            <a:chExt cx="7697468" cy="9899559"/>
          </a:xfrm>
        </p:grpSpPr>
        <p:pic>
          <p:nvPicPr>
            <p:cNvPr id="479" name="iPad Air 2 FRONT.png" descr="iPad Air 2 FRONT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697469" cy="9899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0" name="iPad Air 2 FRONTa.png" descr="iPad Air 2 FRONTa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7697469" cy="98995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1" name="Rectangle"/>
            <p:cNvSpPr/>
            <p:nvPr/>
          </p:nvSpPr>
          <p:spPr>
            <a:xfrm>
              <a:off x="793482" y="889331"/>
              <a:ext cx="6065737" cy="8087321"/>
            </a:xfrm>
            <a:prstGeom prst="rect">
              <a:avLst/>
            </a:prstGeom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25400" cap="flat">
              <a:solidFill>
                <a:srgbClr val="404C55"/>
              </a:solidFill>
              <a:prstDash val="solid"/>
              <a:round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 defTabSz="219075">
                <a:lnSpc>
                  <a:spcPct val="100000"/>
                </a:lnSpc>
                <a:defRPr sz="3200" cap="none" spc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200"/>
            </a:p>
          </p:txBody>
        </p:sp>
      </p:grpSp>
      <p:sp>
        <p:nvSpPr>
          <p:cNvPr id="483" name="Image"/>
          <p:cNvSpPr>
            <a:spLocks noGrp="1"/>
          </p:cNvSpPr>
          <p:nvPr>
            <p:ph type="pic" sz="quarter" idx="14"/>
          </p:nvPr>
        </p:nvSpPr>
        <p:spPr>
          <a:xfrm>
            <a:off x="4903724" y="1102461"/>
            <a:ext cx="2274651" cy="3032745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0396164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0835906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9795093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2D2E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7333" y="4905375"/>
            <a:ext cx="304572" cy="241092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55149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 descr="Portadilla_secció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3824288"/>
            <a:ext cx="1368425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026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 descr="Faldó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52963"/>
            <a:ext cx="91440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69"/>
          <a:stretch/>
        </p:blipFill>
        <p:spPr bwMode="auto">
          <a:xfrm>
            <a:off x="7396163" y="-76200"/>
            <a:ext cx="1862137" cy="745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arcador de número de diapositiva 5"/>
          <p:cNvSpPr>
            <a:spLocks noGrp="1"/>
          </p:cNvSpPr>
          <p:nvPr>
            <p:ph type="sldNum" sz="quarter" idx="10"/>
          </p:nvPr>
        </p:nvSpPr>
        <p:spPr>
          <a:xfrm>
            <a:off x="8502650" y="4767263"/>
            <a:ext cx="554038" cy="274637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Helvetica" charset="0"/>
              </a:defRPr>
            </a:lvl1pPr>
          </a:lstStyle>
          <a:p>
            <a:pPr>
              <a:defRPr/>
            </a:pPr>
            <a:fld id="{9DB23194-D844-C74C-A60B-51F652FB109C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143467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ángulo isósceles 6"/>
          <p:cNvSpPr>
            <a:spLocks noChangeArrowheads="1"/>
          </p:cNvSpPr>
          <p:nvPr userDrawn="1"/>
        </p:nvSpPr>
        <p:spPr bwMode="auto">
          <a:xfrm>
            <a:off x="0" y="3216275"/>
            <a:ext cx="4757738" cy="1909763"/>
          </a:xfrm>
          <a:prstGeom prst="triangle">
            <a:avLst>
              <a:gd name="adj" fmla="val 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Geneva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Geneva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Geneva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Geneva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Geneva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Geneva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Geneva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Geneva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Geneva" charset="0"/>
              </a:defRPr>
            </a:lvl9pPr>
          </a:lstStyle>
          <a:p>
            <a:pPr algn="ctr">
              <a:defRPr/>
            </a:pPr>
            <a:endParaRPr lang="en-GB" altLang="es-ES_tradnl">
              <a:solidFill>
                <a:srgbClr val="FFFFFF"/>
              </a:solidFill>
            </a:endParaRPr>
          </a:p>
        </p:txBody>
      </p:sp>
      <p:pic>
        <p:nvPicPr>
          <p:cNvPr id="3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163" y="-76200"/>
            <a:ext cx="1862137" cy="139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6" descr="Faldó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40263"/>
            <a:ext cx="91440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Marcador de número de diapositiva 5"/>
          <p:cNvSpPr>
            <a:spLocks noGrp="1"/>
          </p:cNvSpPr>
          <p:nvPr>
            <p:ph type="sldNum" sz="quarter" idx="10"/>
          </p:nvPr>
        </p:nvSpPr>
        <p:spPr>
          <a:xfrm>
            <a:off x="8520113" y="4752975"/>
            <a:ext cx="554037" cy="274638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Helvetica" charset="0"/>
              </a:defRPr>
            </a:lvl1pPr>
          </a:lstStyle>
          <a:p>
            <a:pPr>
              <a:defRPr/>
            </a:pPr>
            <a:fld id="{9201F0BD-1BAF-224D-9536-7989A87FFF8D}" type="slidenum">
              <a:rPr lang="es-ES" altLang="es-ES_tradnl"/>
              <a:pPr>
                <a:defRPr/>
              </a:pPr>
              <a:t>‹Nº›</a:t>
            </a:fld>
            <a:endParaRPr lang="es-ES" altLang="es-ES_tradnl" dirty="0"/>
          </a:p>
        </p:txBody>
      </p:sp>
    </p:spTree>
    <p:extLst>
      <p:ext uri="{BB962C8B-B14F-4D97-AF65-F5344CB8AC3E}">
        <p14:creationId xmlns:p14="http://schemas.microsoft.com/office/powerpoint/2010/main" val="601999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A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 descr="Faldón_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8025"/>
            <a:ext cx="91440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163" y="-76200"/>
            <a:ext cx="1862137" cy="139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arcador de número de diapositiva 5"/>
          <p:cNvSpPr>
            <a:spLocks noGrp="1"/>
          </p:cNvSpPr>
          <p:nvPr>
            <p:ph type="sldNum" sz="quarter" idx="10"/>
          </p:nvPr>
        </p:nvSpPr>
        <p:spPr>
          <a:xfrm>
            <a:off x="8502650" y="4767263"/>
            <a:ext cx="554038" cy="274637"/>
          </a:xfr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Helvetica" charset="0"/>
              </a:defRPr>
            </a:lvl1pPr>
          </a:lstStyle>
          <a:p>
            <a:pPr>
              <a:defRPr/>
            </a:pPr>
            <a:fld id="{2244A64F-F49F-1442-A88F-57EA30C591D1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101489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163" y="-76200"/>
            <a:ext cx="1862137" cy="139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43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image" Target="../media/image1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ES_tradnl"/>
              <a:t>Clic para editar título</a:t>
            </a:r>
            <a:endParaRPr lang="es-ES" altLang="es-ES_tradnl"/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ES_tradnl"/>
              <a:t>Haga clic para modificar el estilo de texto del patrón</a:t>
            </a:r>
          </a:p>
          <a:p>
            <a:pPr lvl="1"/>
            <a:r>
              <a:rPr lang="es-ES_tradnl" altLang="es-ES_tradnl"/>
              <a:t>Segundo nivel</a:t>
            </a:r>
          </a:p>
          <a:p>
            <a:pPr lvl="2"/>
            <a:r>
              <a:rPr lang="es-ES_tradnl" altLang="es-ES_tradnl"/>
              <a:t>Tercer nivel</a:t>
            </a:r>
          </a:p>
          <a:p>
            <a:pPr lvl="3"/>
            <a:r>
              <a:rPr lang="es-ES_tradnl" altLang="es-ES_tradnl"/>
              <a:t>Cuarto nivel</a:t>
            </a:r>
          </a:p>
          <a:p>
            <a:pPr lvl="4"/>
            <a:r>
              <a:rPr lang="es-ES_tradnl" altLang="es-ES_tradnl"/>
              <a:t>Quinto nivel</a:t>
            </a:r>
            <a:endParaRPr lang="es-ES" alt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  <a:ea typeface="Geneva" charset="0"/>
              </a:defRPr>
            </a:lvl1pPr>
          </a:lstStyle>
          <a:p>
            <a:pPr>
              <a:defRPr/>
            </a:pPr>
            <a:fld id="{19D7BA2D-B29D-9844-A1EE-35A3EE02708C}" type="datetime1">
              <a:rPr lang="es-ES" altLang="es-ES_tradnl"/>
              <a:pPr>
                <a:defRPr/>
              </a:pPr>
              <a:t>28/05/2020</a:t>
            </a:fld>
            <a:endParaRPr lang="es-ES" alt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  <a:ea typeface="Geneva" charset="0"/>
              </a:defRPr>
            </a:lvl1pPr>
          </a:lstStyle>
          <a:p>
            <a:pPr>
              <a:defRPr/>
            </a:pPr>
            <a:fld id="{377E61BE-B99C-F647-9420-3E45CB8D43F0}" type="slidenum">
              <a:rPr lang="es-ES" altLang="es-ES_tradnl"/>
              <a:pPr>
                <a:defRPr/>
              </a:pPr>
              <a:t>‹Nº›</a:t>
            </a:fld>
            <a:endParaRPr lang="es-ES" alt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43" r:id="rId11"/>
    <p:sldLayoutId id="2147483944" r:id="rId12"/>
    <p:sldLayoutId id="2147483949" r:id="rId13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Geneva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Geneva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Geneva" charset="0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Geneva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Geneva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Geneva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Geneva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quare"/>
          <p:cNvSpPr/>
          <p:nvPr/>
        </p:nvSpPr>
        <p:spPr>
          <a:xfrm>
            <a:off x="8852793" y="80767"/>
            <a:ext cx="219743" cy="219743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grpSp>
        <p:nvGrpSpPr>
          <p:cNvPr id="6" name="Group"/>
          <p:cNvGrpSpPr/>
          <p:nvPr/>
        </p:nvGrpSpPr>
        <p:grpSpPr>
          <a:xfrm>
            <a:off x="170139" y="133787"/>
            <a:ext cx="137490" cy="113702"/>
            <a:chOff x="0" y="0"/>
            <a:chExt cx="366637" cy="303205"/>
          </a:xfrm>
        </p:grpSpPr>
        <p:sp>
          <p:nvSpPr>
            <p:cNvPr id="3" name="Rectangle"/>
            <p:cNvSpPr/>
            <p:nvPr/>
          </p:nvSpPr>
          <p:spPr>
            <a:xfrm>
              <a:off x="0" y="0"/>
              <a:ext cx="366638" cy="49049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200" cap="none" spc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200">
                <a:solidFill>
                  <a:schemeClr val="tx2"/>
                </a:solidFill>
              </a:endParaRPr>
            </a:p>
          </p:txBody>
        </p:sp>
        <p:sp>
          <p:nvSpPr>
            <p:cNvPr id="4" name="Rectangle"/>
            <p:cNvSpPr/>
            <p:nvPr/>
          </p:nvSpPr>
          <p:spPr>
            <a:xfrm>
              <a:off x="0" y="127078"/>
              <a:ext cx="366638" cy="49049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200" cap="none" spc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200">
                <a:solidFill>
                  <a:schemeClr val="tx2"/>
                </a:solidFill>
              </a:endParaRPr>
            </a:p>
          </p:txBody>
        </p:sp>
        <p:sp>
          <p:nvSpPr>
            <p:cNvPr id="5" name="Rectangle"/>
            <p:cNvSpPr/>
            <p:nvPr/>
          </p:nvSpPr>
          <p:spPr>
            <a:xfrm>
              <a:off x="0" y="254156"/>
              <a:ext cx="366638" cy="49050"/>
            </a:xfrm>
            <a:prstGeom prst="rect">
              <a:avLst/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200" cap="none" spc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200">
                <a:solidFill>
                  <a:schemeClr val="tx2"/>
                </a:solidFill>
              </a:endParaRPr>
            </a:p>
          </p:txBody>
        </p:sp>
      </p:grpSp>
      <p:sp>
        <p:nvSpPr>
          <p:cNvPr id="7" name="Line"/>
          <p:cNvSpPr/>
          <p:nvPr/>
        </p:nvSpPr>
        <p:spPr>
          <a:xfrm flipV="1">
            <a:off x="432995" y="80767"/>
            <a:ext cx="0" cy="219743"/>
          </a:xfrm>
          <a:prstGeom prst="line">
            <a:avLst/>
          </a:prstGeom>
          <a:ln w="25400">
            <a:solidFill>
              <a:srgbClr val="D5D5D5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8" name="Presentation Title"/>
          <p:cNvSpPr txBox="1"/>
          <p:nvPr/>
        </p:nvSpPr>
        <p:spPr>
          <a:xfrm>
            <a:off x="558360" y="5909"/>
            <a:ext cx="1693925" cy="36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lnSpc>
                <a:spcPct val="130000"/>
              </a:lnSpc>
              <a:defRPr cap="none" spc="0">
                <a:solidFill>
                  <a:srgbClr val="5E5E5E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r>
              <a:rPr dirty="0">
                <a:solidFill>
                  <a:schemeClr val="tx2"/>
                </a:solidFill>
                <a:latin typeface="Muli" pitchFamily="2" charset="77"/>
              </a:rPr>
              <a:t>Presentation Title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1264" y="113714"/>
            <a:ext cx="253275" cy="20646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defRPr sz="675" cap="none" spc="0">
                <a:solidFill>
                  <a:srgbClr val="FFFFFF"/>
                </a:solidFill>
                <a:latin typeface="Muli" pitchFamily="2" charset="77"/>
                <a:ea typeface="+mn-ea"/>
                <a:cs typeface="+mn-cs"/>
                <a:sym typeface="Lato Bold"/>
              </a:defRPr>
            </a:lvl1pPr>
          </a:lstStyle>
          <a:p>
            <a:fld id="{86CB4B4D-7CA3-9044-876B-883B54F8677D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0" name="Title Text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11" name="Body Level One…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75" cy="3486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0BF0E37-CE13-904B-85D0-23F5486EC526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9" y="4802561"/>
            <a:ext cx="553571" cy="2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42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  <p:sldLayoutId id="2147483968" r:id="rId17"/>
    <p:sldLayoutId id="2147483969" r:id="rId18"/>
    <p:sldLayoutId id="2147483970" r:id="rId19"/>
    <p:sldLayoutId id="2147483971" r:id="rId20"/>
    <p:sldLayoutId id="2147483972" r:id="rId21"/>
    <p:sldLayoutId id="2147483973" r:id="rId22"/>
    <p:sldLayoutId id="2147483974" r:id="rId23"/>
    <p:sldLayoutId id="2147483975" r:id="rId24"/>
    <p:sldLayoutId id="2147483976" r:id="rId25"/>
    <p:sldLayoutId id="2147483977" r:id="rId26"/>
    <p:sldLayoutId id="2147483978" r:id="rId27"/>
    <p:sldLayoutId id="2147483979" r:id="rId28"/>
    <p:sldLayoutId id="2147483980" r:id="rId29"/>
    <p:sldLayoutId id="2147483981" r:id="rId30"/>
    <p:sldLayoutId id="2147483982" r:id="rId31"/>
    <p:sldLayoutId id="2147483983" r:id="rId32"/>
    <p:sldLayoutId id="2147483984" r:id="rId33"/>
  </p:sldLayoutIdLst>
  <p:transition spd="med"/>
  <p:txStyles>
    <p:titleStyle>
      <a:lvl1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50" b="0" i="0" u="none" strike="noStrike" cap="none" spc="0" baseline="0">
          <a:ln>
            <a:noFill/>
          </a:ln>
          <a:solidFill>
            <a:schemeClr val="tx1"/>
          </a:solidFill>
          <a:uFillTx/>
          <a:latin typeface="Muli" pitchFamily="2" charset="77"/>
          <a:ea typeface="+mj-ea"/>
          <a:cs typeface="+mj-cs"/>
          <a:sym typeface="Lato Light"/>
        </a:defRPr>
      </a:lvl1pPr>
      <a:lvl2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Lato Light"/>
        </a:defRPr>
      </a:lvl2pPr>
      <a:lvl3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Lato Light"/>
        </a:defRPr>
      </a:lvl3pPr>
      <a:lvl4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Lato Light"/>
        </a:defRPr>
      </a:lvl4pPr>
      <a:lvl5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Lato Light"/>
        </a:defRPr>
      </a:lvl5pPr>
      <a:lvl6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Lato Light"/>
        </a:defRPr>
      </a:lvl6pPr>
      <a:lvl7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Lato Light"/>
        </a:defRPr>
      </a:lvl7pPr>
      <a:lvl8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Lato Light"/>
        </a:defRPr>
      </a:lvl8pPr>
      <a:lvl9pPr marL="0" marR="0" indent="0" algn="l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Lato Light"/>
        </a:defRPr>
      </a:lvl9pPr>
    </p:titleStyle>
    <p:bodyStyle>
      <a:lvl1pPr marL="238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Muli" pitchFamily="2" charset="77"/>
          <a:ea typeface="Helvetica Neue"/>
          <a:cs typeface="Helvetica Neue"/>
          <a:sym typeface="Helvetica Neue"/>
        </a:defRPr>
      </a:lvl1pPr>
      <a:lvl2pPr marL="4762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Muli" pitchFamily="2" charset="77"/>
          <a:ea typeface="Helvetica Neue"/>
          <a:cs typeface="Helvetica Neue"/>
          <a:sym typeface="Helvetica Neue"/>
        </a:defRPr>
      </a:lvl2pPr>
      <a:lvl3pPr marL="7143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Muli" pitchFamily="2" charset="77"/>
          <a:ea typeface="Helvetica Neue"/>
          <a:cs typeface="Helvetica Neue"/>
          <a:sym typeface="Helvetica Neue"/>
        </a:defRPr>
      </a:lvl3pPr>
      <a:lvl4pPr marL="9525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Muli" pitchFamily="2" charset="77"/>
          <a:ea typeface="Helvetica Neue"/>
          <a:cs typeface="Helvetica Neue"/>
          <a:sym typeface="Helvetica Neue"/>
        </a:defRPr>
      </a:lvl4pPr>
      <a:lvl5pPr marL="11906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Muli" pitchFamily="2" charset="77"/>
          <a:ea typeface="Helvetica Neue"/>
          <a:cs typeface="Helvetica Neue"/>
          <a:sym typeface="Helvetica Neue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125000"/>
        <a:buFontTx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 Bold"/>
        </a:defRPr>
      </a:lvl1pPr>
      <a:lvl2pPr marL="0" marR="0" indent="8572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 Bold"/>
        </a:defRPr>
      </a:lvl2pPr>
      <a:lvl3pPr marL="0" marR="0" indent="17145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 Bold"/>
        </a:defRPr>
      </a:lvl3pPr>
      <a:lvl4pPr marL="0" marR="0" indent="25717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 Bold"/>
        </a:defRPr>
      </a:lvl4pPr>
      <a:lvl5pPr marL="0" marR="0" indent="34290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 Bold"/>
        </a:defRPr>
      </a:lvl5pPr>
      <a:lvl6pPr marL="0" marR="0" indent="42862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 Bold"/>
        </a:defRPr>
      </a:lvl6pPr>
      <a:lvl7pPr marL="0" marR="0" indent="51435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 Bold"/>
        </a:defRPr>
      </a:lvl7pPr>
      <a:lvl8pPr marL="0" marR="0" indent="600075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 Bold"/>
        </a:defRPr>
      </a:lvl8pPr>
      <a:lvl9pPr marL="0" marR="0" indent="685800" algn="ctr" defTabSz="30956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8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Lato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fer.com/en/8p7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>
          <a:solidFill>
            <a:schemeClr val="bg2">
              <a:lumMod val="90000"/>
            </a:schemeClr>
          </a:solidFill>
        </p:spPr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F2133D1-196D-1A48-B812-067D91EA6C69}"/>
              </a:ext>
            </a:extLst>
          </p:cNvPr>
          <p:cNvSpPr/>
          <p:nvPr/>
        </p:nvSpPr>
        <p:spPr>
          <a:xfrm>
            <a:off x="1427355" y="1019458"/>
            <a:ext cx="6049110" cy="412404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309563" eaLnBrk="1" fontAlgn="auto">
              <a:spcBef>
                <a:spcPts val="0"/>
              </a:spcBef>
              <a:spcAft>
                <a:spcPts val="0"/>
              </a:spcAft>
            </a:pPr>
            <a:endParaRPr lang="es-ES" sz="1200" kern="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34" name="CORE SLIDES"/>
          <p:cNvSpPr txBox="1"/>
          <p:nvPr/>
        </p:nvSpPr>
        <p:spPr>
          <a:xfrm>
            <a:off x="2187458" y="1853267"/>
            <a:ext cx="4741684" cy="1423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algn="ctr" defTabSz="309563" eaLnBrk="1" fontAlgn="auto">
              <a:spcBef>
                <a:spcPts val="0"/>
              </a:spcBef>
              <a:spcAft>
                <a:spcPts val="0"/>
              </a:spcAft>
              <a:defRPr sz="12000" cap="none" spc="0">
                <a:latin typeface="+mj-lt"/>
                <a:ea typeface="+mj-ea"/>
                <a:cs typeface="+mj-cs"/>
                <a:sym typeface="Lato Light"/>
              </a:defRPr>
            </a:pPr>
            <a:r>
              <a:rPr lang="es-ES" sz="4500" b="1" kern="0" dirty="0" err="1">
                <a:solidFill>
                  <a:srgbClr val="000A33"/>
                </a:solidFill>
                <a:latin typeface="Muli" pitchFamily="2" charset="77"/>
                <a:sym typeface="Lato Black"/>
              </a:rPr>
              <a:t>Predictive</a:t>
            </a:r>
            <a:r>
              <a:rPr lang="es-ES" sz="4500" b="1" kern="0" dirty="0">
                <a:solidFill>
                  <a:srgbClr val="000A33"/>
                </a:solidFill>
                <a:latin typeface="Muli" pitchFamily="2" charset="77"/>
                <a:sym typeface="Lato Black"/>
              </a:rPr>
              <a:t> </a:t>
            </a:r>
            <a:r>
              <a:rPr lang="es-ES" sz="4500" b="1" kern="0" dirty="0" err="1">
                <a:solidFill>
                  <a:srgbClr val="000A33"/>
                </a:solidFill>
                <a:latin typeface="Muli" pitchFamily="2" charset="77"/>
                <a:sym typeface="Lato Black"/>
              </a:rPr>
              <a:t>Analytics</a:t>
            </a:r>
            <a:endParaRPr lang="es-ES" sz="4500" b="1" kern="0" dirty="0">
              <a:solidFill>
                <a:srgbClr val="000A33"/>
              </a:solidFill>
              <a:latin typeface="Muli" pitchFamily="2" charset="77"/>
              <a:sym typeface="Lato Black"/>
            </a:endParaRPr>
          </a:p>
          <a:p>
            <a:pPr defTabSz="309563" eaLnBrk="1" fontAlgn="auto">
              <a:spcBef>
                <a:spcPts val="0"/>
              </a:spcBef>
              <a:spcAft>
                <a:spcPts val="0"/>
              </a:spcAft>
              <a:defRPr sz="12000" cap="none" spc="0">
                <a:latin typeface="+mj-lt"/>
                <a:ea typeface="+mj-ea"/>
                <a:cs typeface="+mj-cs"/>
                <a:sym typeface="Lato Light"/>
              </a:defRPr>
            </a:pPr>
            <a:r>
              <a:rPr lang="es-ES" sz="4500" kern="0" dirty="0">
                <a:solidFill>
                  <a:srgbClr val="000A33"/>
                </a:solidFill>
                <a:latin typeface="Muli" pitchFamily="2" charset="77"/>
                <a:sym typeface="Lato Black"/>
              </a:rPr>
              <a:t>Sesión 4</a:t>
            </a:r>
            <a:endParaRPr sz="4500" kern="0" dirty="0">
              <a:solidFill>
                <a:srgbClr val="000A33"/>
              </a:solidFill>
              <a:latin typeface="Muli" pitchFamily="2" charset="77"/>
              <a:sym typeface="Lato Light"/>
            </a:endParaRPr>
          </a:p>
        </p:txBody>
      </p:sp>
      <p:sp>
        <p:nvSpPr>
          <p:cNvPr id="535" name="PRESENTATION TEMPLATE"/>
          <p:cNvSpPr txBox="1"/>
          <p:nvPr/>
        </p:nvSpPr>
        <p:spPr>
          <a:xfrm>
            <a:off x="2186556" y="3545250"/>
            <a:ext cx="3838659" cy="219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50" tIns="19050" rIns="19050" bIns="19050">
            <a:spAutoFit/>
          </a:bodyPr>
          <a:lstStyle>
            <a:lvl1pPr algn="ctr"/>
          </a:lstStyle>
          <a:p>
            <a:pPr algn="l" defTabSz="309563" eaLnBrk="1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050" b="1" kern="0" cap="all" spc="63" dirty="0">
                <a:solidFill>
                  <a:srgbClr val="000A33"/>
                </a:solidFill>
                <a:latin typeface="Muli" pitchFamily="2" charset="77"/>
                <a:sym typeface="Lato Black"/>
              </a:rPr>
              <a:t>Ernesto Padilla </a:t>
            </a:r>
            <a:r>
              <a:rPr lang="es-ES" sz="1050" b="1" kern="0" cap="all" spc="63" dirty="0" err="1">
                <a:solidFill>
                  <a:srgbClr val="000A33"/>
                </a:solidFill>
                <a:latin typeface="Muli" pitchFamily="2" charset="77"/>
                <a:sym typeface="Lato Black"/>
              </a:rPr>
              <a:t>martínez</a:t>
            </a:r>
            <a:endParaRPr sz="1050" b="1" kern="0" cap="all" spc="63" dirty="0">
              <a:solidFill>
                <a:srgbClr val="000A33"/>
              </a:solidFill>
              <a:latin typeface="Muli" pitchFamily="2" charset="77"/>
              <a:sym typeface="Lato Black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1BD7023-E234-F044-A4CE-6FB69104F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45" y="4445775"/>
            <a:ext cx="1415507" cy="438834"/>
          </a:xfrm>
          <a:prstGeom prst="rect">
            <a:avLst/>
          </a:prstGeom>
        </p:spPr>
      </p:pic>
      <p:sp>
        <p:nvSpPr>
          <p:cNvPr id="15" name="Line">
            <a:extLst>
              <a:ext uri="{FF2B5EF4-FFF2-40B4-BE49-F238E27FC236}">
                <a16:creationId xmlns:a16="http://schemas.microsoft.com/office/drawing/2014/main" id="{03D06CE2-9350-2C4A-84DF-694D229AAAFC}"/>
              </a:ext>
            </a:extLst>
          </p:cNvPr>
          <p:cNvSpPr/>
          <p:nvPr/>
        </p:nvSpPr>
        <p:spPr>
          <a:xfrm>
            <a:off x="4105885" y="4122228"/>
            <a:ext cx="854282" cy="0"/>
          </a:xfrm>
          <a:prstGeom prst="line">
            <a:avLst/>
          </a:prstGeom>
          <a:ln w="28575">
            <a:solidFill>
              <a:schemeClr val="tx1"/>
            </a:solidFill>
            <a:miter lim="400000"/>
          </a:ln>
        </p:spPr>
        <p:txBody>
          <a:bodyPr lIns="0" tIns="0" rIns="0" bIns="0" anchor="ctr"/>
          <a:lstStyle/>
          <a:p>
            <a:pPr algn="ctr" defTabSz="309563" eaLnBrk="1" fontAlgn="auto">
              <a:spcBef>
                <a:spcPts val="0"/>
              </a:spcBef>
              <a:spcAft>
                <a:spcPts val="0"/>
              </a:spcAft>
              <a:defRPr sz="3200" cap="none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 kern="0">
              <a:solidFill>
                <a:srgbClr val="FFFFFF"/>
              </a:solidFill>
              <a:latin typeface="Helvetica Neue Medium"/>
              <a:sym typeface="Helvetica Neue Medium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B417C83-A1B0-AE4C-A50D-0231057D1FA7}"/>
              </a:ext>
            </a:extLst>
          </p:cNvPr>
          <p:cNvSpPr/>
          <p:nvPr/>
        </p:nvSpPr>
        <p:spPr>
          <a:xfrm>
            <a:off x="4573965" y="1019459"/>
            <a:ext cx="2902500" cy="16158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 defTabSz="309563" eaLnBrk="1" fontAlgn="auto">
              <a:spcBef>
                <a:spcPts val="0"/>
              </a:spcBef>
              <a:spcAft>
                <a:spcPts val="0"/>
              </a:spcAft>
            </a:pPr>
            <a:r>
              <a:rPr lang="es-ES" sz="1050" kern="0" dirty="0">
                <a:solidFill>
                  <a:srgbClr val="FFFFFF"/>
                </a:solidFill>
                <a:latin typeface="Libre Baskerville" panose="02000000000000000000" pitchFamily="2" charset="0"/>
                <a:ea typeface="Helvetica Neue Medium"/>
                <a:cs typeface="Helvetica Neue Medium"/>
                <a:sym typeface="Helvetica Neue Medium"/>
              </a:rPr>
              <a:t>Curso 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2A5315-FB3F-497B-8344-BEBA83FD6CF6}" type="slidenum">
              <a:rPr lang="es-ES" altLang="es-ES_tradnl" smtClean="0"/>
              <a:pPr>
                <a:defRPr/>
              </a:pPr>
              <a:t>10</a:t>
            </a:fld>
            <a:endParaRPr lang="es-ES" altLang="es-ES_tradnl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¿Cuáles son los principales hitos de la carrera deportiva de </a:t>
            </a:r>
            <a:r>
              <a:rPr lang="es-ES" dirty="0" err="1"/>
              <a:t>Peyton</a:t>
            </a:r>
            <a:r>
              <a:rPr lang="es-ES" dirty="0"/>
              <a:t> Manning?</a:t>
            </a:r>
            <a:endParaRPr lang="es-ES_tradnl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D3E4247-1976-44B7-853E-9608D18C1DA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1663" y="1432291"/>
            <a:ext cx="8260673" cy="2839458"/>
          </a:xfrm>
        </p:spPr>
        <p:txBody>
          <a:bodyPr/>
          <a:lstStyle/>
          <a:p>
            <a:r>
              <a:rPr lang="es-ES" dirty="0"/>
              <a:t>Inició su carrera profesional en los </a:t>
            </a:r>
            <a:r>
              <a:rPr lang="es-ES" dirty="0" err="1"/>
              <a:t>Indianapolis</a:t>
            </a:r>
            <a:r>
              <a:rPr lang="es-ES" dirty="0"/>
              <a:t> Colts en 1998</a:t>
            </a:r>
          </a:p>
          <a:p>
            <a:r>
              <a:rPr lang="es-ES" dirty="0"/>
              <a:t>Gana la </a:t>
            </a:r>
            <a:r>
              <a:rPr lang="es-ES" dirty="0" err="1"/>
              <a:t>SuperBowl</a:t>
            </a:r>
            <a:r>
              <a:rPr lang="es-ES" dirty="0"/>
              <a:t> de 2006-07 y es elegido MVP</a:t>
            </a:r>
          </a:p>
          <a:p>
            <a:r>
              <a:rPr lang="es-ES" dirty="0"/>
              <a:t>Juega la </a:t>
            </a:r>
            <a:r>
              <a:rPr lang="es-ES" dirty="0" err="1"/>
              <a:t>SuperBowl</a:t>
            </a:r>
            <a:r>
              <a:rPr lang="es-ES" dirty="0"/>
              <a:t> de 2009-10</a:t>
            </a:r>
          </a:p>
          <a:p>
            <a:r>
              <a:rPr lang="es-ES" dirty="0"/>
              <a:t>Se pierde la temporada de 2011 por lesión</a:t>
            </a:r>
          </a:p>
          <a:p>
            <a:r>
              <a:rPr lang="es-ES" dirty="0"/>
              <a:t>En 2012 ficha por los Denver Broncos</a:t>
            </a:r>
          </a:p>
          <a:p>
            <a:r>
              <a:rPr lang="es-ES" dirty="0"/>
              <a:t>Juega la </a:t>
            </a:r>
            <a:r>
              <a:rPr lang="es-ES" dirty="0" err="1"/>
              <a:t>SuperBowl</a:t>
            </a:r>
            <a:r>
              <a:rPr lang="es-ES" dirty="0"/>
              <a:t> de 2013-14</a:t>
            </a:r>
          </a:p>
          <a:p>
            <a:r>
              <a:rPr lang="es-ES" dirty="0"/>
              <a:t>Gana la </a:t>
            </a:r>
            <a:r>
              <a:rPr lang="es-ES" dirty="0" err="1"/>
              <a:t>SuperBowl</a:t>
            </a:r>
            <a:r>
              <a:rPr lang="es-ES" dirty="0"/>
              <a:t> de la temporada 2015-16 </a:t>
            </a:r>
          </a:p>
        </p:txBody>
      </p:sp>
    </p:spTree>
    <p:extLst>
      <p:ext uri="{BB962C8B-B14F-4D97-AF65-F5344CB8AC3E}">
        <p14:creationId xmlns:p14="http://schemas.microsoft.com/office/powerpoint/2010/main" val="392458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2A5315-FB3F-497B-8344-BEBA83FD6CF6}" type="slidenum">
              <a:rPr lang="es-ES" altLang="es-ES_tradnl" smtClean="0"/>
              <a:pPr>
                <a:defRPr/>
              </a:pPr>
              <a:t>11</a:t>
            </a:fld>
            <a:endParaRPr lang="es-ES" altLang="es-ES_tradnl"/>
          </a:p>
        </p:txBody>
      </p:sp>
      <p:sp>
        <p:nvSpPr>
          <p:cNvPr id="4" name="Título 3"/>
          <p:cNvSpPr>
            <a:spLocks noGrp="1"/>
          </p:cNvSpPr>
          <p:nvPr>
            <p:ph type="title" idx="4294967295"/>
          </p:nvPr>
        </p:nvSpPr>
        <p:spPr>
          <a:xfrm>
            <a:off x="424927" y="1302347"/>
            <a:ext cx="8294146" cy="2538805"/>
          </a:xfrm>
        </p:spPr>
        <p:txBody>
          <a:bodyPr/>
          <a:lstStyle/>
          <a:p>
            <a:r>
              <a:rPr lang="es-ES" dirty="0"/>
              <a:t>Pasamos al </a:t>
            </a:r>
            <a:r>
              <a:rPr lang="es-ES" dirty="0" err="1"/>
              <a:t>worksheet</a:t>
            </a:r>
            <a:r>
              <a:rPr lang="es-ES" dirty="0"/>
              <a:t>…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4150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F3415DD-63B8-4CEB-B0AA-8FE54853FF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AF3DE2-91D5-0343-8C9D-B84E2A95AD18}" type="slidenum">
              <a:rPr lang="es-ES" altLang="es-ES_tradnl" smtClean="0"/>
              <a:pPr>
                <a:defRPr/>
              </a:pPr>
              <a:t>12</a:t>
            </a:fld>
            <a:endParaRPr lang="es-ES" altLang="es-ES_tradnl"/>
          </a:p>
        </p:txBody>
      </p:sp>
    </p:spTree>
    <p:extLst>
      <p:ext uri="{BB962C8B-B14F-4D97-AF65-F5344CB8AC3E}">
        <p14:creationId xmlns:p14="http://schemas.microsoft.com/office/powerpoint/2010/main" val="1004137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2A5315-FB3F-497B-8344-BEBA83FD6CF6}" type="slidenum">
              <a:rPr lang="es-ES" altLang="es-ES_tradnl" smtClean="0"/>
              <a:pPr>
                <a:defRPr/>
              </a:pPr>
              <a:t>2</a:t>
            </a:fld>
            <a:endParaRPr lang="es-ES" alt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1"/>
          </p:nvPr>
        </p:nvSpPr>
        <p:spPr>
          <a:xfrm>
            <a:off x="441663" y="1336743"/>
            <a:ext cx="8260673" cy="723495"/>
          </a:xfrm>
        </p:spPr>
        <p:txBody>
          <a:bodyPr/>
          <a:lstStyle/>
          <a:p>
            <a:pPr marL="114300" indent="0">
              <a:buNone/>
            </a:pPr>
            <a:r>
              <a:rPr lang="es-ES" sz="1800" dirty="0"/>
              <a:t>Una librería de Data </a:t>
            </a:r>
            <a:r>
              <a:rPr lang="es-ES" sz="1800" dirty="0" err="1"/>
              <a:t>Science</a:t>
            </a:r>
            <a:r>
              <a:rPr lang="es-ES" sz="1800" dirty="0"/>
              <a:t> liberada por Facebook el 23 de Febrero de 2017 para </a:t>
            </a:r>
            <a:r>
              <a:rPr lang="es-ES" sz="1800" b="1" dirty="0"/>
              <a:t>el análisis y la predicción de series temporales</a:t>
            </a:r>
            <a:r>
              <a:rPr lang="es-ES" sz="1800" dirty="0"/>
              <a:t>.</a:t>
            </a:r>
          </a:p>
          <a:p>
            <a:pPr marL="114300" indent="0">
              <a:buNone/>
            </a:pPr>
            <a:endParaRPr lang="es-ES" sz="18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Prophet</a:t>
            </a:r>
            <a:r>
              <a:rPr lang="es-ES" dirty="0"/>
              <a:t>?</a:t>
            </a:r>
            <a:endParaRPr lang="es-ES_tradnl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839F747-392A-4B74-8830-07B202B4FC98}"/>
              </a:ext>
            </a:extLst>
          </p:cNvPr>
          <p:cNvSpPr/>
          <p:nvPr/>
        </p:nvSpPr>
        <p:spPr>
          <a:xfrm>
            <a:off x="441663" y="2060237"/>
            <a:ext cx="806098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>
              <a:buFont typeface="Arial"/>
              <a:buNone/>
            </a:pPr>
            <a:r>
              <a:rPr lang="es-ES" dirty="0">
                <a:latin typeface="Helvetica" panose="020B0604020202020204" pitchFamily="34" charset="0"/>
                <a:cs typeface="Helvetica" panose="020B0604020202020204" pitchFamily="34" charset="0"/>
              </a:rPr>
              <a:t>Surge a raíz de dos temas:</a:t>
            </a:r>
          </a:p>
          <a:p>
            <a:pPr marL="114300" indent="0">
              <a:buFont typeface="Arial"/>
              <a:buNone/>
            </a:pPr>
            <a:endParaRPr lang="es-E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latin typeface="Helvetica" panose="020B0604020202020204" pitchFamily="34" charset="0"/>
                <a:cs typeface="Helvetica" panose="020B0604020202020204" pitchFamily="34" charset="0"/>
              </a:rPr>
              <a:t>Las técnicas completamente automáticas de predicción pueden ser frágiles y demasiado inflexibles para incorporar supuestos o datos útiles.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latin typeface="Helvetica" panose="020B0604020202020204" pitchFamily="34" charset="0"/>
                <a:cs typeface="Helvetica" panose="020B0604020202020204" pitchFamily="34" charset="0"/>
              </a:rPr>
              <a:t>No existen suficientes analistas con la experiencia necesaria para cubrir la demanda. </a:t>
            </a:r>
          </a:p>
          <a:p>
            <a:pPr marL="114300" indent="0">
              <a:buNone/>
            </a:pPr>
            <a:endParaRPr lang="es-E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2" descr="Resultado de imagen de logo facebook">
            <a:extLst>
              <a:ext uri="{FF2B5EF4-FFF2-40B4-BE49-F238E27FC236}">
                <a16:creationId xmlns:a16="http://schemas.microsoft.com/office/drawing/2014/main" id="{9F697EEF-1A95-4B25-9C4B-286CC8168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868" y="37052"/>
            <a:ext cx="1038578" cy="103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1EF6D81-C6F2-400B-8AE9-1C166153A640}"/>
              </a:ext>
            </a:extLst>
          </p:cNvPr>
          <p:cNvSpPr/>
          <p:nvPr/>
        </p:nvSpPr>
        <p:spPr>
          <a:xfrm>
            <a:off x="441662" y="3967748"/>
            <a:ext cx="8260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s-ES" dirty="0">
                <a:latin typeface="Helvetica" panose="020B0604020202020204" pitchFamily="34" charset="0"/>
                <a:cs typeface="Helvetica" panose="020B0604020202020204" pitchFamily="34" charset="0"/>
              </a:rPr>
              <a:t>Objetivo: </a:t>
            </a:r>
            <a:r>
              <a:rPr lang="es-ES" b="1" dirty="0">
                <a:latin typeface="Helvetica" panose="020B0604020202020204" pitchFamily="34" charset="0"/>
                <a:cs typeface="Helvetica" panose="020B0604020202020204" pitchFamily="34" charset="0"/>
              </a:rPr>
              <a:t>facilitar a los expertos y no expertos hacer pronósticos de alta calidad.</a:t>
            </a:r>
          </a:p>
        </p:txBody>
      </p:sp>
    </p:spTree>
    <p:extLst>
      <p:ext uri="{BB962C8B-B14F-4D97-AF65-F5344CB8AC3E}">
        <p14:creationId xmlns:p14="http://schemas.microsoft.com/office/powerpoint/2010/main" val="387893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2A5315-FB3F-497B-8344-BEBA83FD6CF6}" type="slidenum">
              <a:rPr lang="es-ES" altLang="es-ES_tradnl" smtClean="0"/>
              <a:pPr>
                <a:defRPr/>
              </a:pPr>
              <a:t>3</a:t>
            </a:fld>
            <a:endParaRPr lang="es-ES" alt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1"/>
          </p:nvPr>
        </p:nvSpPr>
        <p:spPr>
          <a:xfrm>
            <a:off x="441663" y="1336743"/>
            <a:ext cx="8260673" cy="3430520"/>
          </a:xfrm>
        </p:spPr>
        <p:txBody>
          <a:bodyPr/>
          <a:lstStyle/>
          <a:p>
            <a:pPr marL="0" indent="0">
              <a:buNone/>
            </a:pPr>
            <a:r>
              <a:rPr lang="es-ES" sz="1800" dirty="0"/>
              <a:t>En esencia, el procedimiento de </a:t>
            </a:r>
            <a:r>
              <a:rPr lang="es-ES" sz="1800" dirty="0" err="1"/>
              <a:t>Prophet</a:t>
            </a:r>
            <a:r>
              <a:rPr lang="es-ES" sz="1800" dirty="0"/>
              <a:t> es un modelo de regresión aditiva con cuatro componentes principales:</a:t>
            </a:r>
          </a:p>
          <a:p>
            <a:pPr marL="0" indent="0">
              <a:buNone/>
            </a:pPr>
            <a:endParaRPr lang="es-ES" sz="1800" dirty="0"/>
          </a:p>
          <a:p>
            <a:r>
              <a:rPr lang="es-ES" sz="1800" dirty="0"/>
              <a:t>Una tendencia de curva de crecimiento lineal o logístico por partes: detecta automáticamente los cambios en las tendencias. </a:t>
            </a:r>
          </a:p>
          <a:p>
            <a:r>
              <a:rPr lang="es-ES" sz="1800" dirty="0"/>
              <a:t>Una componente estacional anual modelada utilizando series de Fourier. </a:t>
            </a:r>
          </a:p>
          <a:p>
            <a:pPr marL="0" indent="0">
              <a:buNone/>
            </a:pPr>
            <a:r>
              <a:rPr lang="es-ES" sz="1800" dirty="0"/>
              <a:t> 	</a:t>
            </a:r>
            <a:r>
              <a:rPr lang="es-ES" sz="1800" dirty="0">
                <a:hlinkClick r:id="rId3"/>
              </a:rPr>
              <a:t>https://gifer.com/en/8p72</a:t>
            </a:r>
            <a:endParaRPr lang="es-ES" sz="1800" dirty="0"/>
          </a:p>
          <a:p>
            <a:r>
              <a:rPr lang="es-ES" sz="1800" dirty="0"/>
              <a:t>Una componente estacional semanal que usa variables ficticias. </a:t>
            </a:r>
          </a:p>
          <a:p>
            <a:r>
              <a:rPr lang="es-ES" sz="1800" dirty="0"/>
              <a:t>Una lista de "vacaciones o días especiales" importantes que proporciona el usuario.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Prophet</a:t>
            </a:r>
            <a:r>
              <a:rPr lang="es-ES" dirty="0"/>
              <a:t>?</a:t>
            </a:r>
            <a:endParaRPr lang="es-ES_tradnl" dirty="0"/>
          </a:p>
        </p:txBody>
      </p:sp>
      <p:pic>
        <p:nvPicPr>
          <p:cNvPr id="7" name="Picture 2" descr="Resultado de imagen de prophet facebook logo">
            <a:extLst>
              <a:ext uri="{FF2B5EF4-FFF2-40B4-BE49-F238E27FC236}">
                <a16:creationId xmlns:a16="http://schemas.microsoft.com/office/drawing/2014/main" id="{1DECA666-FCC2-4E29-9A52-6016F3A7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657" y="283204"/>
            <a:ext cx="1908001" cy="54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8267457-7392-4596-8A05-B30DCE8EA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376" y="3163887"/>
            <a:ext cx="2054564" cy="44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7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2A5315-FB3F-497B-8344-BEBA83FD6CF6}" type="slidenum">
              <a:rPr lang="es-ES" altLang="es-ES_tradnl" smtClean="0"/>
              <a:pPr>
                <a:defRPr/>
              </a:pPr>
              <a:t>4</a:t>
            </a:fld>
            <a:endParaRPr lang="es-ES" alt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1"/>
          </p:nvPr>
        </p:nvSpPr>
        <p:spPr>
          <a:xfrm>
            <a:off x="441663" y="1336743"/>
            <a:ext cx="8260673" cy="3430520"/>
          </a:xfrm>
        </p:spPr>
        <p:txBody>
          <a:bodyPr/>
          <a:lstStyle/>
          <a:p>
            <a:r>
              <a:rPr lang="es-ES" dirty="0"/>
              <a:t>Preciso y rápido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s-ES" dirty="0"/>
              <a:t>Obtiene predicciones en pocos segundos.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" dirty="0"/>
              <a:t>Completamente automático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s-ES" dirty="0"/>
              <a:t>Permite obtener un pronóstico razonable sin esfuerzo manual.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s-ES" dirty="0"/>
              <a:t>Robusto para valores atípicos, datos faltantes y cambios dramáticos en la tendencia de la serie temporal.</a:t>
            </a:r>
          </a:p>
          <a:p>
            <a:r>
              <a:rPr lang="es-ES" dirty="0"/>
              <a:t>Previsiones ajustables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s-ES" dirty="0"/>
              <a:t>Agregar el conocimiento que tengamos de la serie temporal a través de algunos parámetros editables.</a:t>
            </a:r>
          </a:p>
          <a:p>
            <a:pPr marL="114300" indent="0">
              <a:buNone/>
            </a:pPr>
            <a:endParaRPr lang="es-ES" sz="18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¿Cuáles son las ventajas de </a:t>
            </a:r>
            <a:r>
              <a:rPr lang="es-ES" dirty="0" err="1"/>
              <a:t>Prophet</a:t>
            </a:r>
            <a:r>
              <a:rPr lang="es-ES" dirty="0"/>
              <a:t>?</a:t>
            </a:r>
            <a:endParaRPr lang="es-ES_tradnl" dirty="0"/>
          </a:p>
        </p:txBody>
      </p:sp>
      <p:pic>
        <p:nvPicPr>
          <p:cNvPr id="7" name="Picture 2" descr="Resultado de imagen de prophet facebook logo">
            <a:extLst>
              <a:ext uri="{FF2B5EF4-FFF2-40B4-BE49-F238E27FC236}">
                <a16:creationId xmlns:a16="http://schemas.microsoft.com/office/drawing/2014/main" id="{1DECA666-FCC2-4E29-9A52-6016F3A7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657" y="283204"/>
            <a:ext cx="1908001" cy="54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888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2A5315-FB3F-497B-8344-BEBA83FD6CF6}" type="slidenum">
              <a:rPr lang="es-ES" altLang="es-ES_tradnl" smtClean="0"/>
              <a:pPr>
                <a:defRPr/>
              </a:pPr>
              <a:t>5</a:t>
            </a:fld>
            <a:endParaRPr lang="es-ES" alt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1"/>
          </p:nvPr>
        </p:nvSpPr>
        <p:spPr>
          <a:xfrm>
            <a:off x="441663" y="1336743"/>
            <a:ext cx="8260673" cy="3430520"/>
          </a:xfrm>
        </p:spPr>
        <p:txBody>
          <a:bodyPr/>
          <a:lstStyle/>
          <a:p>
            <a:pPr marL="114300" indent="0">
              <a:buNone/>
            </a:pPr>
            <a:r>
              <a:rPr lang="es-ES" sz="1800" dirty="0" err="1"/>
              <a:t>Prophet</a:t>
            </a:r>
            <a:r>
              <a:rPr lang="es-ES" sz="1800" dirty="0"/>
              <a:t> está optimizado para series que tienen alguna de las siguientes características:</a:t>
            </a:r>
          </a:p>
          <a:p>
            <a:pPr marL="114300" indent="0">
              <a:buNone/>
            </a:pPr>
            <a:endParaRPr lang="es-ES" sz="1800" dirty="0"/>
          </a:p>
          <a:p>
            <a:pPr>
              <a:spcAft>
                <a:spcPts val="0"/>
              </a:spcAft>
            </a:pPr>
            <a:r>
              <a:rPr lang="es-ES" sz="1800" dirty="0"/>
              <a:t>Datos horarios, diarios o semanales con al menos un año de histórico.</a:t>
            </a:r>
          </a:p>
          <a:p>
            <a:pPr>
              <a:spcAft>
                <a:spcPts val="0"/>
              </a:spcAft>
            </a:pPr>
            <a:r>
              <a:rPr lang="es-ES" sz="1800" dirty="0"/>
              <a:t>Series con fuertes estacionalidades: día de la semana y época del año.</a:t>
            </a:r>
          </a:p>
          <a:p>
            <a:pPr>
              <a:spcAft>
                <a:spcPts val="0"/>
              </a:spcAft>
            </a:pPr>
            <a:r>
              <a:rPr lang="es-ES" sz="1800" dirty="0"/>
              <a:t>Días importantes que ocurren a intervalos irregulares pero que se conocen de antemano </a:t>
            </a:r>
          </a:p>
          <a:p>
            <a:pPr>
              <a:spcAft>
                <a:spcPts val="0"/>
              </a:spcAft>
            </a:pPr>
            <a:r>
              <a:rPr lang="es-ES" sz="1800" dirty="0"/>
              <a:t>Cambios de tendencia (por ejemplo, debido a lanzamientos de productos o cambios en el registro).</a:t>
            </a:r>
            <a:endParaRPr lang="es-ES" sz="1600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¿Cuándo es útil </a:t>
            </a:r>
            <a:r>
              <a:rPr lang="es-ES" dirty="0" err="1"/>
              <a:t>Prophet</a:t>
            </a:r>
            <a:r>
              <a:rPr lang="es-ES" dirty="0"/>
              <a:t>?</a:t>
            </a:r>
            <a:endParaRPr lang="es-ES_tradnl" dirty="0"/>
          </a:p>
        </p:txBody>
      </p:sp>
      <p:pic>
        <p:nvPicPr>
          <p:cNvPr id="7" name="Picture 2" descr="Resultado de imagen de prophet facebook logo">
            <a:extLst>
              <a:ext uri="{FF2B5EF4-FFF2-40B4-BE49-F238E27FC236}">
                <a16:creationId xmlns:a16="http://schemas.microsoft.com/office/drawing/2014/main" id="{1DECA666-FCC2-4E29-9A52-6016F3A7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657" y="283204"/>
            <a:ext cx="1908001" cy="54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19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2A5315-FB3F-497B-8344-BEBA83FD6CF6}" type="slidenum">
              <a:rPr lang="es-ES" altLang="es-ES_tradnl" smtClean="0"/>
              <a:pPr>
                <a:defRPr/>
              </a:pPr>
              <a:t>6</a:t>
            </a:fld>
            <a:endParaRPr lang="es-ES" alt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1"/>
          </p:nvPr>
        </p:nvSpPr>
        <p:spPr>
          <a:xfrm>
            <a:off x="441664" y="1062807"/>
            <a:ext cx="3468350" cy="3886099"/>
          </a:xfrm>
        </p:spPr>
        <p:txBody>
          <a:bodyPr/>
          <a:lstStyle/>
          <a:p>
            <a:pPr marL="114300" indent="0">
              <a:buNone/>
            </a:pPr>
            <a:r>
              <a:rPr lang="es-ES" sz="1800" dirty="0"/>
              <a:t>Prever el número de personas que visitan la página de Wikipedia de </a:t>
            </a:r>
            <a:r>
              <a:rPr lang="es-ES" sz="1800" dirty="0" err="1"/>
              <a:t>Peyton</a:t>
            </a:r>
            <a:r>
              <a:rPr lang="es-ES" sz="1800" dirty="0"/>
              <a:t> Manning (jugador de fútbol americano).</a:t>
            </a:r>
            <a:br>
              <a:rPr lang="es-ES" sz="1800" dirty="0"/>
            </a:br>
            <a:endParaRPr lang="es-ES" sz="1800" dirty="0"/>
          </a:p>
          <a:p>
            <a:pPr marL="114300" indent="0">
              <a:buNone/>
            </a:pPr>
            <a:r>
              <a:rPr lang="es-ES" sz="1800" dirty="0"/>
              <a:t>Ilustra algunas de las principales características de </a:t>
            </a:r>
            <a:r>
              <a:rPr lang="es-ES" sz="1800" dirty="0" err="1"/>
              <a:t>Prophet</a:t>
            </a:r>
            <a:r>
              <a:rPr lang="es-ES" sz="1800" dirty="0"/>
              <a:t>:</a:t>
            </a:r>
          </a:p>
          <a:p>
            <a:pPr marL="400050" indent="-285750">
              <a:buFontTx/>
              <a:buChar char="-"/>
            </a:pPr>
            <a:r>
              <a:rPr lang="es-ES" sz="1800" dirty="0"/>
              <a:t>la estacionalidad múltiple</a:t>
            </a:r>
          </a:p>
          <a:p>
            <a:pPr marL="400050" indent="-285750">
              <a:buFontTx/>
              <a:buChar char="-"/>
            </a:pPr>
            <a:r>
              <a:rPr lang="es-ES" sz="1800" dirty="0"/>
              <a:t>las tasas de crecimiento cambiantes </a:t>
            </a:r>
          </a:p>
          <a:p>
            <a:pPr marL="400050" indent="-285750">
              <a:buFontTx/>
              <a:buChar char="-"/>
            </a:pPr>
            <a:r>
              <a:rPr lang="es-ES" sz="1800" dirty="0"/>
              <a:t>la capacidad de modelar días especiales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Prophet</a:t>
            </a:r>
            <a:r>
              <a:rPr lang="es-ES" dirty="0"/>
              <a:t>: un ejemplo práctico</a:t>
            </a:r>
            <a:endParaRPr lang="es-ES_tradn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492793-FE71-498A-AAE9-3D9106933A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08"/>
          <a:stretch/>
        </p:blipFill>
        <p:spPr>
          <a:xfrm>
            <a:off x="3910013" y="600006"/>
            <a:ext cx="5098701" cy="400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88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2A5315-FB3F-497B-8344-BEBA83FD6CF6}" type="slidenum">
              <a:rPr lang="es-ES" altLang="es-ES_tradnl" smtClean="0"/>
              <a:pPr>
                <a:defRPr/>
              </a:pPr>
              <a:t>7</a:t>
            </a:fld>
            <a:endParaRPr lang="es-ES" altLang="es-ES_tradnl"/>
          </a:p>
        </p:txBody>
      </p:sp>
      <p:sp>
        <p:nvSpPr>
          <p:cNvPr id="4" name="Título 3"/>
          <p:cNvSpPr>
            <a:spLocks noGrp="1"/>
          </p:cNvSpPr>
          <p:nvPr>
            <p:ph type="title" idx="4294967295"/>
          </p:nvPr>
        </p:nvSpPr>
        <p:spPr>
          <a:xfrm>
            <a:off x="424927" y="1302347"/>
            <a:ext cx="8294146" cy="2538805"/>
          </a:xfrm>
        </p:spPr>
        <p:txBody>
          <a:bodyPr/>
          <a:lstStyle/>
          <a:p>
            <a:r>
              <a:rPr lang="es-ES" dirty="0"/>
              <a:t>¿Cómo es la liga de fútbol americano?</a:t>
            </a:r>
          </a:p>
        </p:txBody>
      </p:sp>
    </p:spTree>
    <p:extLst>
      <p:ext uri="{BB962C8B-B14F-4D97-AF65-F5344CB8AC3E}">
        <p14:creationId xmlns:p14="http://schemas.microsoft.com/office/powerpoint/2010/main" val="55939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2A5315-FB3F-497B-8344-BEBA83FD6CF6}" type="slidenum">
              <a:rPr lang="es-ES" altLang="es-ES_tradnl" smtClean="0"/>
              <a:pPr>
                <a:defRPr/>
              </a:pPr>
              <a:t>8</a:t>
            </a:fld>
            <a:endParaRPr lang="es-ES" altLang="es-ES_tradnl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es la liga de fútbol americano? </a:t>
            </a:r>
            <a:endParaRPr lang="es-ES_tradnl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D3E4247-1976-44B7-853E-9608D18C1DA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9614" y="2483168"/>
            <a:ext cx="8260673" cy="1970088"/>
          </a:xfrm>
        </p:spPr>
        <p:txBody>
          <a:bodyPr/>
          <a:lstStyle/>
          <a:p>
            <a:r>
              <a:rPr lang="es-ES" dirty="0" err="1"/>
              <a:t>National</a:t>
            </a:r>
            <a:r>
              <a:rPr lang="es-ES" dirty="0"/>
              <a:t> </a:t>
            </a:r>
            <a:r>
              <a:rPr lang="es-ES" dirty="0" err="1"/>
              <a:t>Football</a:t>
            </a:r>
            <a:r>
              <a:rPr lang="es-ES" dirty="0"/>
              <a:t> League</a:t>
            </a:r>
          </a:p>
          <a:p>
            <a:pPr lvl="1"/>
            <a:r>
              <a:rPr lang="es-ES" dirty="0"/>
              <a:t>Comienza a principios de septiembre</a:t>
            </a:r>
          </a:p>
          <a:p>
            <a:pPr lvl="1"/>
            <a:r>
              <a:rPr lang="es-ES" dirty="0"/>
              <a:t>Finaliza a principios de enero</a:t>
            </a:r>
          </a:p>
          <a:p>
            <a:pPr lvl="1"/>
            <a:r>
              <a:rPr lang="es-ES" dirty="0"/>
              <a:t>Después de acabar la liga, se disputan las eliminatorias o playoffs y acaba con la final o Super </a:t>
            </a:r>
            <a:r>
              <a:rPr lang="es-ES" dirty="0" err="1"/>
              <a:t>Bowl</a:t>
            </a:r>
            <a:r>
              <a:rPr lang="es-ES" dirty="0"/>
              <a:t>.</a:t>
            </a:r>
          </a:p>
          <a:p>
            <a:pPr marL="0" indent="0">
              <a:buNone/>
            </a:pPr>
            <a:br>
              <a:rPr lang="es-ES" dirty="0"/>
            </a:br>
            <a:endParaRPr lang="es-ES" dirty="0"/>
          </a:p>
        </p:txBody>
      </p:sp>
      <p:pic>
        <p:nvPicPr>
          <p:cNvPr id="1026" name="Picture 2" descr="Resultado de imagen de National Football League">
            <a:extLst>
              <a:ext uri="{FF2B5EF4-FFF2-40B4-BE49-F238E27FC236}">
                <a16:creationId xmlns:a16="http://schemas.microsoft.com/office/drawing/2014/main" id="{BC5306E7-3AED-47DB-ADD7-2523310ED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75" y="1962150"/>
            <a:ext cx="90487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40CBF526-95FC-46C2-970D-1E3C2DE2EBD6}"/>
              </a:ext>
            </a:extLst>
          </p:cNvPr>
          <p:cNvSpPr txBox="1">
            <a:spLocks/>
          </p:cNvSpPr>
          <p:nvPr/>
        </p:nvSpPr>
        <p:spPr bwMode="auto">
          <a:xfrm>
            <a:off x="389615" y="1266974"/>
            <a:ext cx="826067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2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¿Cuál es su duración? ¿Cuándo comienza? ¿Cuándo termina?</a:t>
            </a:r>
          </a:p>
          <a:p>
            <a:r>
              <a:rPr lang="es-ES" dirty="0"/>
              <a:t>¿Hay eventos o partidos especiales?</a:t>
            </a:r>
          </a:p>
          <a:p>
            <a:pPr marL="0" indent="0">
              <a:buFont typeface="Arial" charset="0"/>
              <a:buNone/>
            </a:pP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435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2A5315-FB3F-497B-8344-BEBA83FD6CF6}" type="slidenum">
              <a:rPr lang="es-ES" altLang="es-ES_tradnl" smtClean="0"/>
              <a:pPr>
                <a:defRPr/>
              </a:pPr>
              <a:t>9</a:t>
            </a:fld>
            <a:endParaRPr lang="es-ES" altLang="es-ES_tradnl"/>
          </a:p>
        </p:txBody>
      </p:sp>
      <p:sp>
        <p:nvSpPr>
          <p:cNvPr id="4" name="Título 3"/>
          <p:cNvSpPr>
            <a:spLocks noGrp="1"/>
          </p:cNvSpPr>
          <p:nvPr>
            <p:ph type="title" idx="4294967295"/>
          </p:nvPr>
        </p:nvSpPr>
        <p:spPr>
          <a:xfrm>
            <a:off x="424927" y="1302347"/>
            <a:ext cx="8294146" cy="2538805"/>
          </a:xfrm>
        </p:spPr>
        <p:txBody>
          <a:bodyPr/>
          <a:lstStyle/>
          <a:p>
            <a:r>
              <a:rPr lang="es-ES" dirty="0"/>
              <a:t>¿Cuáles son los principales hitos de la carrera deportiva de </a:t>
            </a:r>
            <a:r>
              <a:rPr lang="es-ES" dirty="0" err="1"/>
              <a:t>Peyton</a:t>
            </a:r>
            <a:r>
              <a:rPr lang="es-ES" dirty="0"/>
              <a:t> Manning?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855764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MIOTI">
      <a:dk1>
        <a:srgbClr val="747275"/>
      </a:dk1>
      <a:lt1>
        <a:sysClr val="window" lastClr="FFFFFF"/>
      </a:lt1>
      <a:dk2>
        <a:srgbClr val="747275"/>
      </a:dk2>
      <a:lt2>
        <a:srgbClr val="FFFFFF"/>
      </a:lt2>
      <a:accent1>
        <a:srgbClr val="B62850"/>
      </a:accent1>
      <a:accent2>
        <a:srgbClr val="3E6096"/>
      </a:accent2>
      <a:accent3>
        <a:srgbClr val="5F0060"/>
      </a:accent3>
      <a:accent4>
        <a:srgbClr val="942041"/>
      </a:accent4>
      <a:accent5>
        <a:srgbClr val="95B3D7"/>
      </a:accent5>
      <a:accent6>
        <a:srgbClr val="DC5E82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">
  <a:themeElements>
    <a:clrScheme name="MIOTI 1">
      <a:dk1>
        <a:srgbClr val="000A33"/>
      </a:dk1>
      <a:lt1>
        <a:srgbClr val="FFFFFF"/>
      </a:lt1>
      <a:dk2>
        <a:srgbClr val="999999"/>
      </a:dk2>
      <a:lt2>
        <a:srgbClr val="E5E5E5"/>
      </a:lt2>
      <a:accent1>
        <a:srgbClr val="007EFF"/>
      </a:accent1>
      <a:accent2>
        <a:srgbClr val="E84371"/>
      </a:accent2>
      <a:accent3>
        <a:srgbClr val="001773"/>
      </a:accent3>
      <a:accent4>
        <a:srgbClr val="333366"/>
      </a:accent4>
      <a:accent5>
        <a:srgbClr val="FF6390"/>
      </a:accent5>
      <a:accent6>
        <a:srgbClr val="4D0808"/>
      </a:accent6>
      <a:hlink>
        <a:srgbClr val="E84371"/>
      </a:hlink>
      <a:folHlink>
        <a:srgbClr val="007E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p="http://schemas.openxmlformats.org/presentationml/2006/main" xmlns:r="http://schemas.openxmlformats.org/officeDocument/2006/relationships" xmlns="" val="1"/>
          </a:ext>
        </a:extLst>
      </a:spPr>
      <a:bodyPr lIns="50800" tIns="50800" rIns="50800" bIns="50800">
        <a:spAutoFit/>
      </a:bodyPr>
      <a:lstStyle>
        <a:defPPr algn="l">
          <a:defRPr sz="6000" b="1" dirty="0" err="1">
            <a:latin typeface="Muli" pitchFamily="2" charset="77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9785</TotalTime>
  <Words>547</Words>
  <Application>Microsoft Office PowerPoint</Application>
  <PresentationFormat>Presentación en pantalla (16:9)</PresentationFormat>
  <Paragraphs>78</Paragraphs>
  <Slides>12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3" baseType="lpstr">
      <vt:lpstr>Arial</vt:lpstr>
      <vt:lpstr>Calibri</vt:lpstr>
      <vt:lpstr>Helvetica</vt:lpstr>
      <vt:lpstr>Helvetica Light</vt:lpstr>
      <vt:lpstr>Helvetica Neue</vt:lpstr>
      <vt:lpstr>Helvetica Neue Light</vt:lpstr>
      <vt:lpstr>Helvetica Neue Medium</vt:lpstr>
      <vt:lpstr>Libre Baskerville</vt:lpstr>
      <vt:lpstr>Muli</vt:lpstr>
      <vt:lpstr>Tema de Office</vt:lpstr>
      <vt:lpstr>White</vt:lpstr>
      <vt:lpstr>Presentación de PowerPoint</vt:lpstr>
      <vt:lpstr>¿Qué es Prophet?</vt:lpstr>
      <vt:lpstr>¿Qué es Prophet?</vt:lpstr>
      <vt:lpstr>¿Cuáles son las ventajas de Prophet?</vt:lpstr>
      <vt:lpstr>¿Cuándo es útil Prophet?</vt:lpstr>
      <vt:lpstr>Prophet: un ejemplo práctico</vt:lpstr>
      <vt:lpstr>¿Cómo es la liga de fútbol americano?</vt:lpstr>
      <vt:lpstr>¿Cómo es la liga de fútbol americano? </vt:lpstr>
      <vt:lpstr>¿Cuáles son los principales hitos de la carrera deportiva de Peyton Manning?</vt:lpstr>
      <vt:lpstr>¿Cuáles son los principales hitos de la carrera deportiva de Peyton Manning?</vt:lpstr>
      <vt:lpstr>Pasamos al worksheet…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Muñiz Morell</dc:creator>
  <cp:lastModifiedBy>ernestopm</cp:lastModifiedBy>
  <cp:revision>407</cp:revision>
  <dcterms:created xsi:type="dcterms:W3CDTF">2017-05-08T07:36:21Z</dcterms:created>
  <dcterms:modified xsi:type="dcterms:W3CDTF">2020-05-28T16:01:52Z</dcterms:modified>
</cp:coreProperties>
</file>